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4" r:id="rId3"/>
    <p:sldId id="289" r:id="rId5"/>
    <p:sldId id="320" r:id="rId6"/>
    <p:sldId id="323" r:id="rId7"/>
    <p:sldId id="324" r:id="rId8"/>
    <p:sldId id="322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500" autoAdjust="0"/>
  </p:normalViewPr>
  <p:slideViewPr>
    <p:cSldViewPr snapToGrid="0">
      <p:cViewPr>
        <p:scale>
          <a:sx n="80" d="100"/>
          <a:sy n="80" d="100"/>
        </p:scale>
        <p:origin x="12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4DE02-9CA1-4CF3-A60B-4313D6616C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B125C-3C88-4CF2-B4EA-736C000285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A8831-28CA-4F80-93EA-34887CD03C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FA1AB-0071-4E05-85F4-433B6F96AD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02705" cy="393255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491355" y="2273300"/>
            <a:ext cx="4531995" cy="1107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</a:t>
            </a:r>
            <a:endParaRPr lang="en-US" altLang="zh-CN" sz="3600" b="1" noProof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Strategy Pattern</a:t>
            </a:r>
            <a:endParaRPr lang="en-US" altLang="zh-CN" sz="3600" b="1" noProof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3127"/>
              <a:ext cx="1258866" cy="1007176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00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255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440817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Strategy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3880" y="764540"/>
            <a:ext cx="300736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Card Strategy Refactoring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63880" y="1582420"/>
            <a:ext cx="2978785" cy="1922145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146550" y="763905"/>
            <a:ext cx="4565650" cy="2943860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86105" y="158242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Overview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8000" y="370776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Issue Before Refactoring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652145" y="1932305"/>
            <a:ext cx="1092200" cy="127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86105" y="4085590"/>
            <a:ext cx="2852420" cy="508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795260" y="831850"/>
            <a:ext cx="916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Before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7538720" y="1501775"/>
            <a:ext cx="1092200" cy="127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6105" y="1961515"/>
            <a:ext cx="30480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The Card system refactor replaces hardcoded logic with 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interchangeable IEffect components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 to enable modular composition.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8000" y="4036060"/>
            <a:ext cx="8636635" cy="929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1. 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Duplication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: Damage, block and upgrade logic were repeated across many cards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Mixed Concerns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: Gameplay rules, UI flow, and state flags were intertwined, and multi-phase flows were scattered across conditional branches instead of encapsulated behaviors.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Low Composability: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 Combining effects required bespoke code,  common primitives couldn’t be cleanly reused.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r="1901"/>
          <a:stretch>
            <a:fillRect/>
          </a:stretch>
        </p:blipFill>
        <p:spPr>
          <a:xfrm>
            <a:off x="4176395" y="1195070"/>
            <a:ext cx="4522470" cy="22555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440817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Strategy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06820" y="140970"/>
            <a:ext cx="1960245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UML Changes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940935" y="576580"/>
            <a:ext cx="4280301" cy="1297305"/>
            <a:chOff x="800" y="5839"/>
            <a:chExt cx="6473" cy="2043"/>
          </a:xfrm>
        </p:grpSpPr>
        <p:sp>
          <p:nvSpPr>
            <p:cNvPr id="9" name="文本框 8"/>
            <p:cNvSpPr txBox="1"/>
            <p:nvPr/>
          </p:nvSpPr>
          <p:spPr>
            <a:xfrm>
              <a:off x="800" y="5839"/>
              <a:ext cx="48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Refactor Overview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923" y="6434"/>
              <a:ext cx="4492" cy="8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800" y="6419"/>
              <a:ext cx="6473" cy="14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1.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Separation of Concerns: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 Card lifecycle hooks delegate execution to independent IEffect strategies instead of using hardcoded logic.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2.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Modular Composition: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 Complex behaviors are implemented by assembling or swapping reusable IEffect components within the Card container.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 rot="0">
            <a:off x="604520" y="516890"/>
            <a:ext cx="4380865" cy="1844040"/>
            <a:chOff x="888" y="2391"/>
            <a:chExt cx="4872" cy="3128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4691" cy="3027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60" y="2391"/>
              <a:ext cx="4800" cy="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Before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1027" y="2855"/>
              <a:ext cx="1720" cy="2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 rot="0">
            <a:off x="604520" y="2538095"/>
            <a:ext cx="8040370" cy="2576195"/>
            <a:chOff x="6825" y="1582"/>
            <a:chExt cx="7005" cy="4043"/>
          </a:xfrm>
        </p:grpSpPr>
        <p:sp>
          <p:nvSpPr>
            <p:cNvPr id="7" name="圆角矩形 6"/>
            <p:cNvSpPr/>
            <p:nvPr/>
          </p:nvSpPr>
          <p:spPr>
            <a:xfrm>
              <a:off x="6825" y="1621"/>
              <a:ext cx="6895" cy="400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2386" y="1582"/>
              <a:ext cx="1444" cy="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After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279" y="2114"/>
              <a:ext cx="1322" cy="2"/>
            </a:xfrm>
            <a:prstGeom prst="line">
              <a:avLst/>
            </a:prstGeom>
            <a:ln w="12700" cmpd="sng">
              <a:solidFill>
                <a:schemeClr val="accent1">
                  <a:shade val="5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90" y="885190"/>
            <a:ext cx="4121785" cy="12909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05" y="2906395"/>
            <a:ext cx="7566660" cy="212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440817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Strategy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275717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Detailed implementation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 rot="0">
            <a:off x="42545" y="1072515"/>
            <a:ext cx="5547995" cy="3233420"/>
            <a:chOff x="888" y="2477"/>
            <a:chExt cx="6577" cy="3349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23" y="2477"/>
              <a:ext cx="6542" cy="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1. Define Strategy Interface and lifecycle hooks 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027" y="2867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 rot="0">
            <a:off x="5185592" y="907415"/>
            <a:ext cx="3968394" cy="3481705"/>
            <a:chOff x="563" y="2492"/>
            <a:chExt cx="6755" cy="3334"/>
          </a:xfrm>
        </p:grpSpPr>
        <p:sp>
          <p:nvSpPr>
            <p:cNvPr id="4" name="圆角矩形 3"/>
            <p:cNvSpPr/>
            <p:nvPr/>
          </p:nvSpPr>
          <p:spPr>
            <a:xfrm>
              <a:off x="647" y="2492"/>
              <a:ext cx="6505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63" y="2538"/>
              <a:ext cx="6755" cy="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2. Implement concrete effect strategies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027" y="2887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 l="1691" t="6537" r="22430" b="4553"/>
          <a:stretch>
            <a:fillRect/>
          </a:stretch>
        </p:blipFill>
        <p:spPr>
          <a:xfrm>
            <a:off x="287020" y="1511300"/>
            <a:ext cx="4572635" cy="135699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" y="2962910"/>
            <a:ext cx="4893945" cy="11779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rcRect r="3576"/>
          <a:stretch>
            <a:fillRect/>
          </a:stretch>
        </p:blipFill>
        <p:spPr>
          <a:xfrm>
            <a:off x="5295900" y="1449070"/>
            <a:ext cx="3698875" cy="2336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440817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Strategy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275717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Detailed implementation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 rot="0">
            <a:off x="61595" y="1080135"/>
            <a:ext cx="4309110" cy="3891280"/>
            <a:chOff x="888" y="2492"/>
            <a:chExt cx="6159" cy="3334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23" y="2509"/>
              <a:ext cx="6124" cy="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3. Compose cards from strategies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130" y="2799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 rot="0">
            <a:off x="4540885" y="1001395"/>
            <a:ext cx="4529455" cy="3201035"/>
            <a:chOff x="888" y="2492"/>
            <a:chExt cx="6000" cy="3334"/>
          </a:xfrm>
        </p:grpSpPr>
        <p:sp>
          <p:nvSpPr>
            <p:cNvPr id="4" name="圆角矩形 3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23" y="2509"/>
              <a:ext cx="4800" cy="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4. Keep engine integration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027" y="2892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 r="12150"/>
          <a:stretch>
            <a:fillRect/>
          </a:stretch>
        </p:blipFill>
        <p:spPr>
          <a:xfrm>
            <a:off x="117475" y="1567180"/>
            <a:ext cx="4057015" cy="31311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r="8845" b="-325"/>
          <a:stretch>
            <a:fillRect/>
          </a:stretch>
        </p:blipFill>
        <p:spPr>
          <a:xfrm>
            <a:off x="4567555" y="1679575"/>
            <a:ext cx="4443730" cy="23539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440817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Behavior Pattern: 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Strategy</a:t>
            </a: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 Pattern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3115" y="66675"/>
            <a:ext cx="761365" cy="76454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 rot="0">
            <a:off x="4871085" y="1074420"/>
            <a:ext cx="4182110" cy="3362325"/>
            <a:chOff x="888" y="2492"/>
            <a:chExt cx="6000" cy="3334"/>
          </a:xfrm>
        </p:grpSpPr>
        <p:sp>
          <p:nvSpPr>
            <p:cNvPr id="4" name="圆角矩形 3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88" y="2509"/>
              <a:ext cx="4835" cy="3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L</a:t>
              </a: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imitations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027" y="2792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137864" y="770801"/>
            <a:ext cx="4768930" cy="3665944"/>
            <a:chOff x="-815" y="5843"/>
            <a:chExt cx="18025" cy="2342"/>
          </a:xfrm>
        </p:grpSpPr>
        <p:sp>
          <p:nvSpPr>
            <p:cNvPr id="9" name="文本框 8"/>
            <p:cNvSpPr txBox="1"/>
            <p:nvPr/>
          </p:nvSpPr>
          <p:spPr>
            <a:xfrm>
              <a:off x="-815" y="5843"/>
              <a:ext cx="8571" cy="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Advantages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-815" y="6113"/>
              <a:ext cx="18025" cy="207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1.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Separation of Concerns</a:t>
              </a:r>
              <a:r>
                <a:rPr lang="zh-CN" altLang="en-US" sz="1400" b="1">
                  <a:latin typeface="Times New Roman" panose="02020603050405020304" charset="0"/>
                  <a:cs typeface="Times New Roman" panose="02020603050405020304" charset="0"/>
                </a:rPr>
                <a:t>：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The definition of a card is cleanly separated from its execution logic. Card acts as a container, while IEffect classes handle specific gameplay mechanics.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2.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Code Reusability: 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With reusable IEffect classes like AttackEffectAdapter, core mechanics are implemented once and shared across all cards, eliminating code duplication and ensuring consistency.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3.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Runtime Flexibility: 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Behaviors can be modified dynamically at runtime. Upgrading a card becomes a matter of swapping strategy objects in a list rather than evaluating complex conditional flags.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4.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Enhanced Testability: 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By isolating behaviors into distinct strategy classes, specific mechanics can be unit-tested independently without instantiating the full Card or CombatSystem context.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871085" y="1633855"/>
            <a:ext cx="4049395" cy="25533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AutoNum type="arabicPeriod"/>
            </a:pPr>
            <a:r>
              <a:rPr lang="en-US" altLang="zh-CN" sz="1600" b="1">
                <a:latin typeface="Times New Roman" panose="02020603050405020304" charset="0"/>
                <a:cs typeface="Times New Roman" panose="02020603050405020304" charset="0"/>
              </a:rPr>
              <a:t> Increased Class Explosion</a:t>
            </a:r>
            <a:r>
              <a:rPr lang="zh-CN" altLang="en-US" sz="1600" b="1">
                <a:latin typeface="Times New Roman" panose="02020603050405020304" charset="0"/>
                <a:cs typeface="Times New Roman" panose="02020603050405020304" charset="0"/>
              </a:rPr>
              <a:t>：</a:t>
            </a:r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</a:rPr>
              <a:t>Implementing the Strategy Pattern results in a larger number of classes, as each unique behavior type requires its own concrete IEffect implementation.</a:t>
            </a:r>
            <a:endParaRPr lang="en-US" altLang="zh-CN" sz="16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AutoNum type="arabicPeriod"/>
            </a:pPr>
            <a:r>
              <a:rPr lang="en-US" altLang="zh-CN" sz="1600" b="1">
                <a:latin typeface="Times New Roman" panose="02020603050405020304" charset="0"/>
                <a:cs typeface="Times New Roman" panose="02020603050405020304" charset="0"/>
              </a:rPr>
              <a:t> Communication Overhead</a:t>
            </a:r>
            <a:r>
              <a:rPr lang="zh-CN" altLang="en-US" sz="1600" b="1">
                <a:latin typeface="Times New Roman" panose="02020603050405020304" charset="0"/>
                <a:cs typeface="Times New Roman" panose="02020603050405020304" charset="0"/>
              </a:rPr>
              <a:t>：</a:t>
            </a:r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</a:rPr>
              <a:t> Strategies require explicit context passing. The execute method signatures can become bloated if strategies need access to deep system states that are not passed in by default.</a:t>
            </a:r>
            <a:endParaRPr lang="en-US" altLang="zh-CN" sz="1600"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07376" y="1091854"/>
            <a:ext cx="3149826" cy="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自定义 3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113051"/>
      </a:accent1>
      <a:accent2>
        <a:srgbClr val="FF9900"/>
      </a:accent2>
      <a:accent3>
        <a:srgbClr val="113051"/>
      </a:accent3>
      <a:accent4>
        <a:srgbClr val="F49100"/>
      </a:accent4>
      <a:accent5>
        <a:srgbClr val="113051"/>
      </a:accent5>
      <a:accent6>
        <a:srgbClr val="F49100"/>
      </a:accent6>
      <a:hlink>
        <a:srgbClr val="F49100"/>
      </a:hlink>
      <a:folHlink>
        <a:srgbClr val="85DFD0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2422</Words>
  <Application>WPS 演示</Application>
  <PresentationFormat>全屏显示(16:9)</PresentationFormat>
  <Paragraphs>64</Paragraphs>
  <Slides>6</Slides>
  <Notes>25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Times New Roman</vt:lpstr>
      <vt:lpstr>微软雅黑</vt:lpstr>
      <vt:lpstr>Calibri</vt:lpstr>
      <vt:lpstr>Arial Unicode MS</vt:lpstr>
      <vt:lpstr>Calibri Light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叶文成</cp:lastModifiedBy>
  <cp:revision>72</cp:revision>
  <dcterms:created xsi:type="dcterms:W3CDTF">2017-10-23T09:25:00Z</dcterms:created>
  <dcterms:modified xsi:type="dcterms:W3CDTF">2025-12-04T15:54:42Z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83335F87641145D19EF4E2D16B4FA90D_12</vt:lpwstr>
  </property>
</Properties>
</file>

<file path=docProps/thumbnail.jpeg>
</file>